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heme/theme3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332" r:id="rId3"/>
    <p:sldId id="398" r:id="rId4"/>
    <p:sldId id="418" r:id="rId5"/>
    <p:sldId id="399" r:id="rId6"/>
    <p:sldId id="401" r:id="rId7"/>
    <p:sldId id="404" r:id="rId8"/>
    <p:sldId id="402" r:id="rId9"/>
    <p:sldId id="405" r:id="rId10"/>
    <p:sldId id="358" r:id="rId11"/>
    <p:sldId id="406" r:id="rId12"/>
    <p:sldId id="407" r:id="rId13"/>
    <p:sldId id="408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77874" autoAdjust="0"/>
  </p:normalViewPr>
  <p:slideViewPr>
    <p:cSldViewPr snapToGrid="0" showGuides="1">
      <p:cViewPr>
        <p:scale>
          <a:sx n="54" d="100"/>
          <a:sy n="54" d="100"/>
        </p:scale>
        <p:origin x="1824" y="10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1.pn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.png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4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4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png"/><Relationship Id="rId4" Type="http://schemas.openxmlformats.org/officeDocument/2006/relationships/tags" Target="../tags/tag118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.png"/><Relationship Id="rId5" Type="http://schemas.openxmlformats.org/officeDocument/2006/relationships/tags" Target="../tags/tag12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.png"/><Relationship Id="rId5" Type="http://schemas.openxmlformats.org/officeDocument/2006/relationships/tags" Target="../tags/tag138.xml"/><Relationship Id="rId10" Type="http://schemas.openxmlformats.org/officeDocument/2006/relationships/image" Target="../media/image1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.png"/><Relationship Id="rId4" Type="http://schemas.openxmlformats.org/officeDocument/2006/relationships/tags" Target="../tags/tag145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9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1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image" Target="../media/image3.png"/><Relationship Id="rId4" Type="http://schemas.openxmlformats.org/officeDocument/2006/relationships/tags" Target="../tags/tag162.xml"/><Relationship Id="rId9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3.png"/><Relationship Id="rId5" Type="http://schemas.openxmlformats.org/officeDocument/2006/relationships/tags" Target="../tags/tag170.xml"/><Relationship Id="rId10" Type="http://schemas.openxmlformats.org/officeDocument/2006/relationships/image" Target="../media/image1.pn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.png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1.png"/><Relationship Id="rId4" Type="http://schemas.openxmlformats.org/officeDocument/2006/relationships/tags" Target="../tags/tag186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1.png"/><Relationship Id="rId4" Type="http://schemas.openxmlformats.org/officeDocument/2006/relationships/tags" Target="../tags/tag194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.png"/><Relationship Id="rId5" Type="http://schemas.openxmlformats.org/officeDocument/2006/relationships/tags" Target="../tags/tag213.xml"/><Relationship Id="rId10" Type="http://schemas.openxmlformats.org/officeDocument/2006/relationships/image" Target="../media/image1.png"/><Relationship Id="rId4" Type="http://schemas.openxmlformats.org/officeDocument/2006/relationships/tags" Target="../tags/tag212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8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8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9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ags" Target="../tags/tag69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11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2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5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求解已知策略的情况下的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v(s)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方程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1" y="900765"/>
            <a:ext cx="8124083" cy="57681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03BFE6-7656-D2D2-D372-A46ABC9DB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285" y="1540163"/>
            <a:ext cx="3929077" cy="14385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求解已知策略的情况下的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q(s), 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方程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" y="1023620"/>
            <a:ext cx="4011295" cy="582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" y="1751965"/>
            <a:ext cx="5120640" cy="107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15" y="3054350"/>
            <a:ext cx="3605530" cy="942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75" y="4067810"/>
            <a:ext cx="7048500" cy="1581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5" y="5759450"/>
            <a:ext cx="5770880" cy="942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最优策略及其最优状态价值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, 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2" y="660455"/>
            <a:ext cx="8542865" cy="6087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最优策略及其最优状态价值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, 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30" y="1390856"/>
            <a:ext cx="9666709" cy="40773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643255"/>
            <a:ext cx="8901430" cy="6166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的状态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8" y="1150999"/>
            <a:ext cx="10462534" cy="4460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的状态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" y="986155"/>
            <a:ext cx="9144635" cy="5557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最优策略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的状态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最优方程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BOE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8" y="979762"/>
            <a:ext cx="8759038" cy="5393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Analyzing optimal policies </a:t>
            </a:r>
            <a:endParaRPr lang="en-US" altLang="zh-CN" sz="3400" dirty="0">
              <a:solidFill>
                <a:schemeClr val="bg1"/>
              </a:solidFill>
              <a:effectLst/>
              <a:latin typeface="CMSS1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72" y="989828"/>
            <a:ext cx="8759038" cy="53933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A9B7B-2A4D-AA2F-2103-412659BD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>
            <a:extLst>
              <a:ext uri="{FF2B5EF4-FFF2-40B4-BE49-F238E27FC236}">
                <a16:creationId xmlns:a16="http://schemas.microsoft.com/office/drawing/2014/main" id="{6D7028D2-6011-76DF-A4E9-CC2032D2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8717" y="635"/>
            <a:ext cx="12192635" cy="6857365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AE52358-FE98-9EA3-D184-2AC0BD682B26}"/>
              </a:ext>
            </a:extLst>
          </p:cNvPr>
          <p:cNvSpPr/>
          <p:nvPr/>
        </p:nvSpPr>
        <p:spPr>
          <a:xfrm>
            <a:off x="8082" y="52069"/>
            <a:ext cx="11686713" cy="62267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Analyzing optimal policies</a:t>
            </a:r>
            <a:r>
              <a:rPr lang="zh-CN" altLang="en-US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–</a:t>
            </a:r>
            <a:r>
              <a:rPr lang="zh-CN" altLang="en-US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discount</a:t>
            </a:r>
            <a:r>
              <a:rPr lang="zh-CN" altLang="en-US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 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rate </a:t>
            </a:r>
            <a:endParaRPr lang="en-US" altLang="zh-CN" sz="3400" dirty="0">
              <a:solidFill>
                <a:schemeClr val="bg1"/>
              </a:solidFill>
              <a:effectLst/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A2328C-1204-0379-F099-7534D6F7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" y="1124519"/>
            <a:ext cx="6224225" cy="34116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3EB214-07F7-DE1D-1D13-F7B74B3F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2842"/>
            <a:ext cx="7772400" cy="20253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68BE61-EA3F-7ABD-47C4-F68D3426F9C1}"/>
              </a:ext>
            </a:extLst>
          </p:cNvPr>
          <p:cNvSpPr txBox="1"/>
          <p:nvPr/>
        </p:nvSpPr>
        <p:spPr>
          <a:xfrm>
            <a:off x="361315" y="6553342"/>
            <a:ext cx="7064721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punishment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detours</a:t>
            </a:r>
            <a:r>
              <a:rPr kumimoji="1" lang="zh-CN" altLang="en-US" dirty="0"/>
              <a:t> ， </a:t>
            </a:r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DOES</a:t>
            </a:r>
            <a:r>
              <a:rPr kumimoji="1" lang="zh-CN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50000"/>
                  </a:schemeClr>
                </a:solidFill>
              </a:rPr>
              <a:t>NOT</a:t>
            </a:r>
            <a:r>
              <a:rPr kumimoji="1" lang="zh-CN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meaningless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to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discount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rate</a:t>
            </a:r>
            <a:r>
              <a:rPr kumimoji="1" lang="zh-CN" altLang="en-US" dirty="0"/>
              <a:t>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50456-42D2-5A6C-3F5C-A0D9F7734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889" y="-289604"/>
            <a:ext cx="4544394" cy="24564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F79FE9-0299-C0AA-2963-D436683B8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606" y="2549009"/>
            <a:ext cx="4544394" cy="24439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918DDD-993F-2BAD-04EB-03D734328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036" y="5033481"/>
            <a:ext cx="4757882" cy="24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-Markov decision process (MDP)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4860" y="690245"/>
            <a:ext cx="9093200" cy="61677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4101-A7FD-CAD8-1A84-5791894A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>
            <a:extLst>
              <a:ext uri="{FF2B5EF4-FFF2-40B4-BE49-F238E27FC236}">
                <a16:creationId xmlns:a16="http://schemas.microsoft.com/office/drawing/2014/main" id="{F96D6FF7-7167-1CC4-3E8B-921610B8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8717" y="635"/>
            <a:ext cx="12192635" cy="6857365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88DAC40-CFFC-89B5-E918-1DC3351C1B62}"/>
              </a:ext>
            </a:extLst>
          </p:cNvPr>
          <p:cNvSpPr/>
          <p:nvPr/>
        </p:nvSpPr>
        <p:spPr>
          <a:xfrm>
            <a:off x="8082" y="52069"/>
            <a:ext cx="11686713" cy="62267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Analyzing optimal policies</a:t>
            </a:r>
            <a:r>
              <a:rPr lang="zh-CN" altLang="en-US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–</a:t>
            </a:r>
            <a:r>
              <a:rPr lang="zh-CN" altLang="en-US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  <a:sym typeface="+mn-ea"/>
              </a:rPr>
              <a:t>reward</a:t>
            </a:r>
            <a:endParaRPr lang="en-US" altLang="zh-CN" sz="3400" dirty="0">
              <a:solidFill>
                <a:schemeClr val="bg1"/>
              </a:solidFill>
              <a:effectLst/>
              <a:latin typeface="CMSS1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C0E36D-651C-520A-2709-2155A766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380" y="674740"/>
            <a:ext cx="5591810" cy="3022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62E679-FF4C-66C3-1966-AFDCD580F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95" y="674740"/>
            <a:ext cx="5448300" cy="3022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5F7675-6495-D370-77E1-A42196EC2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75" y="3773911"/>
            <a:ext cx="3060388" cy="6889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3035FC-F01A-F6A3-7123-76326177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" y="4673795"/>
            <a:ext cx="5948147" cy="6226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BBA6B0-B56C-43D6-B3B8-B0A6CF54F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18" y="5442242"/>
            <a:ext cx="7757039" cy="7410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4D1189-6CAE-FF8A-B105-241E77C8CADF}"/>
              </a:ext>
            </a:extLst>
          </p:cNvPr>
          <p:cNvSpPr txBox="1"/>
          <p:nvPr/>
        </p:nvSpPr>
        <p:spPr>
          <a:xfrm>
            <a:off x="3147116" y="3984807"/>
            <a:ext cx="62323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E0E0E"/>
                </a:solidFill>
                <a:effectLst/>
                <a:latin typeface=".SF NS"/>
              </a:rPr>
              <a:t>奖励的仿射变换</a:t>
            </a:r>
            <a:endParaRPr lang="zh-CN" altLang="en-US" sz="2200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A994F1-C2A4-A370-5E88-6F422F061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9474" y="4537313"/>
            <a:ext cx="2069447" cy="78331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C2C867B-3AF3-DC96-E0B7-94D72F569A36}"/>
              </a:ext>
            </a:extLst>
          </p:cNvPr>
          <p:cNvSpPr txBox="1"/>
          <p:nvPr/>
        </p:nvSpPr>
        <p:spPr>
          <a:xfrm>
            <a:off x="8883317" y="3984807"/>
            <a:ext cx="3308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E0E0E"/>
                </a:solidFill>
                <a:effectLst/>
                <a:latin typeface=".SF NS"/>
              </a:rPr>
              <a:t>价值函数的仿射变换</a:t>
            </a:r>
            <a:endParaRPr lang="zh-CN" altLang="en-US" sz="2200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2C086E-5B3F-80ED-809E-3BC384D82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177" y="5320623"/>
            <a:ext cx="2854744" cy="113948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6E25AF-C687-D94E-730F-56BDB9DAEF77}"/>
              </a:ext>
            </a:extLst>
          </p:cNvPr>
          <p:cNvSpPr txBox="1"/>
          <p:nvPr/>
        </p:nvSpPr>
        <p:spPr>
          <a:xfrm>
            <a:off x="3147116" y="1925053"/>
            <a:ext cx="7267081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altLang="zh-CN" sz="2400" b="1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CN" altLang="en-US" sz="2400" b="1" dirty="0">
                <a:solidFill>
                  <a:srgbClr val="0E0E0E"/>
                </a:solidFill>
                <a:effectLst/>
                <a:latin typeface=".SF NS"/>
              </a:rPr>
              <a:t>最优策略对于奖励的仿射变换是不变的</a:t>
            </a:r>
            <a:r>
              <a:rPr lang="zh-CN" altLang="en-US" sz="2400" dirty="0">
                <a:solidFill>
                  <a:srgbClr val="0E0E0E"/>
                </a:solidFill>
                <a:effectLst/>
                <a:latin typeface=".SF NS"/>
              </a:rPr>
              <a:t>。也就是说，尽管奖励的数值发生了变化，但对于如何在每个状态下选择动作的最优策略并不会受到影响！</a:t>
            </a:r>
            <a:endParaRPr lang="en-US" altLang="zh-CN" sz="2400" dirty="0">
              <a:solidFill>
                <a:srgbClr val="0E0E0E"/>
              </a:solidFill>
              <a:effectLst/>
              <a:latin typeface=".SF NS"/>
            </a:endParaRPr>
          </a:p>
          <a:p>
            <a:endParaRPr lang="zh-CN" altLang="en-US" sz="2400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3604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5E55-A245-F1CF-CF07-7D7E27A1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>
            <a:extLst>
              <a:ext uri="{FF2B5EF4-FFF2-40B4-BE49-F238E27FC236}">
                <a16:creationId xmlns:a16="http://schemas.microsoft.com/office/drawing/2014/main" id="{0C10D239-D4CC-613E-242F-C7A885AC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08E8A50E-93FD-AD17-CAB6-D59590F95FA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概率分布的表示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77041E-96A2-F06F-98D8-F49BA485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89" y="1079835"/>
            <a:ext cx="5896812" cy="33372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78E596-86B2-2DA7-04EE-B31368A1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034" y="1170797"/>
            <a:ext cx="5672894" cy="3246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0B05F0-814A-940A-CCB3-AD089E1F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283" y="4662653"/>
            <a:ext cx="8776369" cy="21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概率分布的表示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-State transition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16685" y="756920"/>
            <a:ext cx="8805545" cy="6101080"/>
          </a:xfrm>
          <a:prstGeom prst="rect">
            <a:avLst/>
          </a:prstGeom>
        </p:spPr>
      </p:pic>
      <p:graphicFrame>
        <p:nvGraphicFramePr>
          <p:cNvPr id="2" name="table 22"/>
          <p:cNvGraphicFramePr>
            <a:graphicFrameLocks noGrp="1"/>
          </p:cNvGraphicFramePr>
          <p:nvPr/>
        </p:nvGraphicFramePr>
        <p:xfrm>
          <a:off x="4153151" y="756920"/>
          <a:ext cx="2587086" cy="2001637"/>
        </p:xfrm>
        <a:graphic>
          <a:graphicData uri="http://schemas.openxmlformats.org/drawingml/2006/table">
            <a:tbl>
              <a:tblPr/>
              <a:tblGrid>
                <a:gridCol w="863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05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0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5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345" y="1069340"/>
            <a:ext cx="3512820" cy="1057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概率分布的表示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 policy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10" y="979170"/>
            <a:ext cx="2065020" cy="1953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55" y="979170"/>
            <a:ext cx="1932305" cy="2065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05" y="3613785"/>
            <a:ext cx="8668385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概率分布的表示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- Reward</a:t>
            </a:r>
          </a:p>
        </p:txBody>
      </p:sp>
      <p:graphicFrame>
        <p:nvGraphicFramePr>
          <p:cNvPr id="2" name="table 22"/>
          <p:cNvGraphicFramePr>
            <a:graphicFrameLocks noGrp="1"/>
          </p:cNvGraphicFramePr>
          <p:nvPr/>
        </p:nvGraphicFramePr>
        <p:xfrm>
          <a:off x="1537586" y="967740"/>
          <a:ext cx="2649275" cy="2301022"/>
        </p:xfrm>
        <a:graphic>
          <a:graphicData uri="http://schemas.openxmlformats.org/drawingml/2006/table">
            <a:tbl>
              <a:tblPr/>
              <a:tblGrid>
                <a:gridCol w="88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4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5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6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701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600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7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8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6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s</a:t>
                      </a:r>
                      <a:r>
                        <a:rPr sz="16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</a:rPr>
                        <a:t>9</a:t>
                      </a:r>
                      <a:endParaRPr lang="en-US" altLang="en-US" sz="16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35" y="3519805"/>
            <a:ext cx="9017635" cy="3183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755" y="1767840"/>
            <a:ext cx="5386705" cy="558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EL = MDP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策略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-&gt;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数据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 -&gt;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策略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" y="716915"/>
            <a:ext cx="3195955" cy="2839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45" y="640080"/>
            <a:ext cx="7546975" cy="2047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55010"/>
            <a:ext cx="3880485" cy="1037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835" y="2908935"/>
            <a:ext cx="6903085" cy="1337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15" y="4012565"/>
            <a:ext cx="2357120" cy="490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5885" y="4595495"/>
            <a:ext cx="7599680" cy="204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4390" y="5804535"/>
            <a:ext cx="3107690" cy="705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6120" y="4246245"/>
            <a:ext cx="4925060" cy="1479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1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EL = MDP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策略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-&gt;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数据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 -&gt;  </a:t>
            </a:r>
            <a:r>
              <a:rPr lang="zh-CN" altLang="en-US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策略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902030302020204" charset="0"/>
                <a:cs typeface="Comic Sans MS" panose="030F0902030302020204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" y="716915"/>
            <a:ext cx="3195955" cy="2839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5010"/>
            <a:ext cx="3880485" cy="1037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" y="4012565"/>
            <a:ext cx="2357120" cy="490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280" y="2744470"/>
            <a:ext cx="7599680" cy="20472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370" y="933450"/>
            <a:ext cx="5307330" cy="1594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" y="4959350"/>
            <a:ext cx="6028055" cy="1709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895" y="5008245"/>
            <a:ext cx="4664075" cy="694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315" y="52070"/>
            <a:ext cx="113334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求解已知策略的情况下的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v(s)  &lt;-  Bellman</a:t>
            </a:r>
            <a:r>
              <a:rPr lang="zh-CN" altLang="en-US" sz="3400" dirty="0">
                <a:solidFill>
                  <a:schemeClr val="bg1"/>
                </a:solidFill>
                <a:effectLst/>
                <a:latin typeface="CMSS12"/>
              </a:rPr>
              <a:t>方程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43" y="823236"/>
            <a:ext cx="5469527" cy="17252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3640"/>
            <a:ext cx="8126730" cy="2593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" y="5164455"/>
            <a:ext cx="5997575" cy="1210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25" y="5164455"/>
            <a:ext cx="5972810" cy="13646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285</Words>
  <Application>Microsoft Macintosh PowerPoint</Application>
  <PresentationFormat>宽屏</PresentationFormat>
  <Paragraphs>76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.SF NS</vt:lpstr>
      <vt:lpstr>CMSS12</vt:lpstr>
      <vt:lpstr>微软雅黑</vt:lpstr>
      <vt:lpstr>Arial</vt:lpstr>
      <vt:lpstr>Calibri</vt:lpstr>
      <vt:lpstr>Comic Sans MS</vt:lpstr>
      <vt:lpstr>Times New Roman</vt:lpstr>
      <vt:lpstr>Wingdings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Shihong Duan</cp:lastModifiedBy>
  <cp:revision>162</cp:revision>
  <dcterms:created xsi:type="dcterms:W3CDTF">2024-09-17T14:50:32Z</dcterms:created>
  <dcterms:modified xsi:type="dcterms:W3CDTF">2024-09-18T01:07:25Z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